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sldIdLst>
    <p:sldId id="539" r:id="rId5"/>
    <p:sldId id="257" r:id="rId6"/>
    <p:sldId id="550" r:id="rId7"/>
    <p:sldId id="562" r:id="rId8"/>
    <p:sldId id="563" r:id="rId9"/>
    <p:sldId id="564" r:id="rId10"/>
    <p:sldId id="553" r:id="rId11"/>
    <p:sldId id="554" r:id="rId12"/>
    <p:sldId id="555" r:id="rId13"/>
    <p:sldId id="556" r:id="rId14"/>
    <p:sldId id="557" r:id="rId15"/>
    <p:sldId id="558" r:id="rId16"/>
    <p:sldId id="561" r:id="rId17"/>
    <p:sldId id="560" r:id="rId18"/>
    <p:sldId id="559" r:id="rId19"/>
    <p:sldId id="54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3725" autoAdjust="0"/>
  </p:normalViewPr>
  <p:slideViewPr>
    <p:cSldViewPr snapToGrid="0">
      <p:cViewPr varScale="1">
        <p:scale>
          <a:sx n="80" d="100"/>
          <a:sy n="80" d="100"/>
        </p:scale>
        <p:origin x="60" y="190"/>
      </p:cViewPr>
      <p:guideLst/>
    </p:cSldViewPr>
  </p:slideViewPr>
  <p:outlineViewPr>
    <p:cViewPr>
      <p:scale>
        <a:sx n="33" d="100"/>
        <a:sy n="33" d="100"/>
      </p:scale>
      <p:origin x="0" y="-144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BC4F2-6A87-450D-AD53-D2188421BC53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B2649-7BD8-4005-A99E-30D13769A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81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3401A8-3220-413E-B964-4A8659985F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8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580AE1ED-3577-4808-86BF-CCD122349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>
            <a:lvl1pPr>
              <a:defRPr sz="5200"/>
            </a:lvl1pPr>
          </a:lstStyle>
          <a:p>
            <a:pPr algn="l"/>
            <a:r>
              <a:rPr lang="en-US" sz="4800" dirty="0"/>
              <a:t>Click to add title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4570807"/>
            <a:ext cx="4123899" cy="152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0952" y="754711"/>
            <a:ext cx="6099048" cy="534009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1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6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13F3BC3-6D4F-4A91-9397-DEB976DF5B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22292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336BAA8-288D-4A65-AF12-E44ED08AF8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2292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98867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98867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2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5388F8-94ED-41CA-A4EE-E0FA1CAC0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5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2753702-3230-4BA6-A3F8-5783540B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58951"/>
            <a:ext cx="10668000" cy="555041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2">
            <a:extLst>
              <a:ext uri="{FF2B5EF4-FFF2-40B4-BE49-F238E27FC236}">
                <a16:creationId xmlns:a16="http://schemas.microsoft.com/office/drawing/2014/main" id="{22B9C48D-0714-4941-A2BB-36340F69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A478133-AD69-45A3-8FE5-EBD28FD2FA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2E72FA7-6D23-4F38-9A7B-A0EB41E534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27DAE17D-48FA-4EE7-9630-D657273438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06624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093DB7BE-4947-4B5D-B8E4-59505E49A0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6624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D0C77CEA-908E-4A02-B347-F376CEC25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874" y="2970222"/>
            <a:ext cx="5250030" cy="31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1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53A25B7-A924-4C03-8022-000A9EA88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A68D8-CB71-4A41-B029-626BD6912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rgbClr val="FCEA37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ECFC55D-2CEE-47A4-9ACA-D6C78D23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" y="-9523"/>
            <a:ext cx="11430001" cy="6105523"/>
          </a:xfrm>
          <a:custGeom>
            <a:avLst/>
            <a:gdLst>
              <a:gd name="connsiteX0" fmla="*/ 0 w 11430001"/>
              <a:gd name="connsiteY0" fmla="*/ 0 h 6105523"/>
              <a:gd name="connsiteX1" fmla="*/ 7874003 w 11430001"/>
              <a:gd name="connsiteY1" fmla="*/ 0 h 6105523"/>
              <a:gd name="connsiteX2" fmla="*/ 7874003 w 11430001"/>
              <a:gd name="connsiteY2" fmla="*/ 771522 h 6105523"/>
              <a:gd name="connsiteX3" fmla="*/ 11430001 w 11430001"/>
              <a:gd name="connsiteY3" fmla="*/ 771522 h 6105523"/>
              <a:gd name="connsiteX4" fmla="*/ 11430001 w 11430001"/>
              <a:gd name="connsiteY4" fmla="*/ 6105523 h 6105523"/>
              <a:gd name="connsiteX5" fmla="*/ 7874003 w 11430001"/>
              <a:gd name="connsiteY5" fmla="*/ 6105523 h 6105523"/>
              <a:gd name="connsiteX6" fmla="*/ 5334002 w 11430001"/>
              <a:gd name="connsiteY6" fmla="*/ 6105523 h 6105523"/>
              <a:gd name="connsiteX7" fmla="*/ 0 w 11430001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05523">
                <a:moveTo>
                  <a:pt x="0" y="0"/>
                </a:moveTo>
                <a:lnTo>
                  <a:pt x="7874003" y="0"/>
                </a:lnTo>
                <a:lnTo>
                  <a:pt x="7874003" y="771522"/>
                </a:lnTo>
                <a:lnTo>
                  <a:pt x="11430001" y="771522"/>
                </a:lnTo>
                <a:lnTo>
                  <a:pt x="11430001" y="6105523"/>
                </a:lnTo>
                <a:lnTo>
                  <a:pt x="7874003" y="6105523"/>
                </a:lnTo>
                <a:lnTo>
                  <a:pt x="5334002" y="6105523"/>
                </a:lnTo>
                <a:lnTo>
                  <a:pt x="0" y="6105523"/>
                </a:lnTo>
                <a:close/>
              </a:path>
            </a:pathLst>
          </a:custGeom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00406F9C-B330-46B3-A03C-15F85CD7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22282"/>
            <a:ext cx="5012266" cy="2273710"/>
          </a:xfrm>
        </p:spPr>
        <p:txBody>
          <a:bodyPr anchor="t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4FC9061-555D-4FE2-ABE9-07A195BC0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61988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7C8788B5-2964-4199-A168-84BDEBE3E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4632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D4B5D4A5-C34C-4703-AFB6-DA982B6FF8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59598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8CA9663F-19C9-4799-8B97-333815BF6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3822282"/>
            <a:ext cx="4607484" cy="2273710"/>
          </a:xfrm>
        </p:spPr>
        <p:txBody>
          <a:bodyPr anchor="t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7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D6F9523F-1BD5-4832-8B13-FA0BE3E6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A83160D-9929-4C5C-B741-192DF7639B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93" y="1517652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D97EB8C6-CD91-4F0C-A719-5079DB8D32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15768" y="1517904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7347AC5-7F3A-4E62-AE18-744B6A756E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096" y="3800858"/>
            <a:ext cx="3895344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CC904223-D55A-40A9-AA1D-5687C89BE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970215"/>
            <a:ext cx="5998059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73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A1CC7-4419-4A64-9DC9-AE157407A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F8EC6-DD66-475C-B129-22B374F49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6FA963F-8B94-469B-B1A5-890D9134F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CD44A43-6E39-4FE6-87BB-C65CE8FC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17650"/>
            <a:ext cx="4565650" cy="1344613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29EB0D-B986-4E26-BDF3-305AE3233E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883487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37E21EC2-9A85-4522-B6AD-3FF227CACD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" y="3593592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9F9D0834-E38A-4C71-95D5-A8A2B973A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2970213"/>
            <a:ext cx="4565651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3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03AAFC-F6FA-4A24-BE1D-34AE6AD64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190B39-D040-425A-9AD6-58A7533FEA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" y="756284"/>
            <a:ext cx="10698480" cy="534924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8950CCE3-163E-46A1-B489-395F3F75F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3488" y="1517904"/>
            <a:ext cx="3749040" cy="2796945"/>
          </a:xfrm>
        </p:spPr>
        <p:txBody>
          <a:bodyPr anchor="ctr">
            <a:normAutofit/>
          </a:bodyPr>
          <a:lstStyle>
            <a:lvl1pPr>
              <a:defRPr sz="60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17">
            <a:extLst>
              <a:ext uri="{FF2B5EF4-FFF2-40B4-BE49-F238E27FC236}">
                <a16:creationId xmlns:a16="http://schemas.microsoft.com/office/drawing/2014/main" id="{81E38157-454C-44D5-8D2B-A220A53D7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3488" y="4479368"/>
            <a:ext cx="3666744" cy="16166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48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EDA639-2F5C-4255-BE42-C41A5ABBC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E96D6DC8-1218-45DD-BCD3-DF21DFA5B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66762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A58F504-65F1-4BFD-A987-54F78AD52D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49808"/>
            <a:ext cx="10744200" cy="53949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0B9261BF-90C7-41A0-8711-97168C747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1112" y="1517904"/>
            <a:ext cx="4480560" cy="2796945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17">
            <a:extLst>
              <a:ext uri="{FF2B5EF4-FFF2-40B4-BE49-F238E27FC236}">
                <a16:creationId xmlns:a16="http://schemas.microsoft.com/office/drawing/2014/main" id="{305C0D07-994F-4143-B88E-32EED69E7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1112" y="4425696"/>
            <a:ext cx="4059936" cy="11899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26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26E6BD11-82A7-4729-AD05-B0676F9B1F5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504950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E08135B-D6D5-401C-B151-CDCB20550F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8760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A587696-63FF-4232-8879-488DFE1C31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950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6507A97-E180-468F-B641-141DBA7386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53511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9BB8F01-AE51-4455-BE0F-8972415A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42757" y="4854889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59D2442-D209-4F87-9F2C-19D73A2412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42757" y="5462491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A850442C-9915-406C-83D9-8EBE8AD3C2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91656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A596F3D1-5D97-4111-B3D6-FE37290A6B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1656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2D25C272-C21E-4078-818F-B12E10F182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1656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05393806-4E48-45A2-8BD7-0BA36566F3C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33104" y="2862072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DD19656C-C87E-4938-A66D-D6836DBC65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25653" y="4855651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DF55E1E1-7FB8-465C-B720-E39D43FFEC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5653" y="5468299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FFFD15-4D1A-45CA-9374-373A700D36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181225"/>
            <a:ext cx="10515600" cy="3876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71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3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z="1000"/>
              <a:t>Sample footer text</a:t>
            </a:r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5" r:id="rId3"/>
    <p:sldLayoutId id="2147483663" r:id="rId4"/>
    <p:sldLayoutId id="2147483650" r:id="rId5"/>
    <p:sldLayoutId id="2147483664" r:id="rId6"/>
    <p:sldLayoutId id="2147483669" r:id="rId7"/>
    <p:sldLayoutId id="2147483654" r:id="rId8"/>
    <p:sldLayoutId id="2147483653" r:id="rId9"/>
    <p:sldLayoutId id="2147483670" r:id="rId10"/>
    <p:sldLayoutId id="2147483662" r:id="rId11"/>
    <p:sldLayoutId id="2147483666" r:id="rId12"/>
  </p:sldLayoutIdLs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ycaret.readthedocs.io/en/latest/api/regression.html" TargetMode="External"/><Relationship Id="rId7" Type="http://schemas.openxmlformats.org/officeDocument/2006/relationships/hyperlink" Target="https://pycaret.readthedocs.io/en/latest/api/arules.html" TargetMode="External"/><Relationship Id="rId2" Type="http://schemas.openxmlformats.org/officeDocument/2006/relationships/hyperlink" Target="https://pycaret.readthedocs.io/en/latest/api/classification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pycaret.readthedocs.io/en/latest/api/nlp.html" TargetMode="External"/><Relationship Id="rId5" Type="http://schemas.openxmlformats.org/officeDocument/2006/relationships/hyperlink" Target="https://pycaret.readthedocs.io/en/latest/api/anomaly.html" TargetMode="External"/><Relationship Id="rId4" Type="http://schemas.openxmlformats.org/officeDocument/2006/relationships/hyperlink" Target="https://pycaret.readthedocs.io/en/latest/api/clustering.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python-visualization.github.io/folium/" TargetMode="Externa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C60B4E40-ED59-4DFA-97D2-04570E280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35E6FB68-BA70-4F6F-9874-1F349422D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0807"/>
            <a:ext cx="4123899" cy="1524000"/>
          </a:xfrm>
        </p:spPr>
        <p:txBody>
          <a:bodyPr/>
          <a:lstStyle/>
          <a:p>
            <a:r>
              <a:rPr lang="en-US" b="1" dirty="0"/>
              <a:t>Elang Setiawan</a:t>
            </a:r>
          </a:p>
          <a:p>
            <a:r>
              <a:rPr lang="en-US" b="1" dirty="0"/>
              <a:t>DSIF 2</a:t>
            </a:r>
          </a:p>
        </p:txBody>
      </p:sp>
      <p:pic>
        <p:nvPicPr>
          <p:cNvPr id="5" name="Picture Placeholder 4" descr="A picture containing building, outdoor, city, sky&#10;&#10;Description automatically generated">
            <a:extLst>
              <a:ext uri="{FF2B5EF4-FFF2-40B4-BE49-F238E27FC236}">
                <a16:creationId xmlns:a16="http://schemas.microsoft.com/office/drawing/2014/main" id="{FD85F6C6-6019-4962-877C-39C3C2D15A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952" r="11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1401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Mapping</a:t>
            </a:r>
          </a:p>
          <a:p>
            <a:pPr marL="0" indent="0">
              <a:buNone/>
            </a:pPr>
            <a:endParaRPr lang="en-US" sz="4000" b="1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7C24D19D-0E76-4CDA-AB51-9E10D2A84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797" y="1809605"/>
            <a:ext cx="2396403" cy="4260271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2005617-6D1A-4754-8B33-CB2F2383A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59" y="1809605"/>
            <a:ext cx="2396403" cy="4260271"/>
          </a:xfrm>
          <a:prstGeom prst="rect">
            <a:avLst/>
          </a:pr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41FF0C6B-3A83-4DB1-988A-54F944D98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321" y="1809605"/>
            <a:ext cx="2396402" cy="426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29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Mapping with Folium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import folium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map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folium.Map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(location=[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1.28967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103.85007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],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zoom_start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=14)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map</a:t>
            </a:r>
            <a:endParaRPr lang="en-US" sz="40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DD61D7-A026-4764-8184-5396C6A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115" y="2594247"/>
            <a:ext cx="6767945" cy="408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78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ML Automation with </a:t>
            </a:r>
            <a:r>
              <a:rPr lang="en-US" sz="4000" b="1" dirty="0" err="1"/>
              <a:t>pycaret</a:t>
            </a:r>
            <a:endParaRPr lang="en-US" sz="4000" b="1" dirty="0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6A2BE4A8-8E6A-4064-9B12-31088515B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946" y="1506344"/>
            <a:ext cx="9301163" cy="524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22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423" y="786435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ML Automation with </a:t>
            </a:r>
            <a:r>
              <a:rPr lang="en-US" sz="4000" b="1" dirty="0" err="1"/>
              <a:t>pycaret</a:t>
            </a:r>
            <a:endParaRPr 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938F2C-4663-4871-B30B-57E88EB20256}"/>
              </a:ext>
            </a:extLst>
          </p:cNvPr>
          <p:cNvSpPr txBox="1"/>
          <p:nvPr/>
        </p:nvSpPr>
        <p:spPr>
          <a:xfrm>
            <a:off x="1552330" y="1938189"/>
            <a:ext cx="37020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000" b="1" i="0" dirty="0">
                <a:solidFill>
                  <a:srgbClr val="404040"/>
                </a:solidFill>
                <a:effectLst/>
                <a:latin typeface="Roboto Slab" pitchFamily="2" charset="0"/>
              </a:rPr>
              <a:t>Modules</a:t>
            </a:r>
          </a:p>
          <a:p>
            <a:endParaRPr lang="en-SG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9104F-62AC-4E4E-B0FD-AF20D2FA8E21}"/>
              </a:ext>
            </a:extLst>
          </p:cNvPr>
          <p:cNvSpPr txBox="1"/>
          <p:nvPr/>
        </p:nvSpPr>
        <p:spPr>
          <a:xfrm>
            <a:off x="4015750" y="1938189"/>
            <a:ext cx="70798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2"/>
              </a:rPr>
              <a:t>Classification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3"/>
              </a:rPr>
              <a:t>Regression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4"/>
              </a:rPr>
              <a:t>Clustering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5"/>
              </a:rPr>
              <a:t>Anomaly Detection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6"/>
              </a:rPr>
              <a:t>Natural Language Processing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7"/>
              </a:rPr>
              <a:t>Association Rule Mining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endParaRPr lang="en-SG" sz="3600" dirty="0"/>
          </a:p>
        </p:txBody>
      </p:sp>
    </p:spTree>
    <p:extLst>
      <p:ext uri="{BB962C8B-B14F-4D97-AF65-F5344CB8AC3E}">
        <p14:creationId xmlns:p14="http://schemas.microsoft.com/office/powerpoint/2010/main" val="3485333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Automation with </a:t>
            </a:r>
            <a:r>
              <a:rPr lang="en-US" sz="4000" b="1" dirty="0" err="1"/>
              <a:t>pycaret</a:t>
            </a:r>
            <a:endParaRPr lang="en-US" sz="4000" b="1" dirty="0"/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pycaret.regression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*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data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df_price.sample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(frac=0.9,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random_state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random_seed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data_unseen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df_price.drop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data.index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setup(data = data, target =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resale_price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session_id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=42)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best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compare_models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(exclude = ['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ransac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'])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05922-AB12-40DA-9443-18DE4B9D0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12" y="3716482"/>
            <a:ext cx="9616353" cy="230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32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000" b="1" dirty="0"/>
              <a:t>Automation with </a:t>
            </a:r>
            <a:r>
              <a:rPr lang="en-US" sz="4000" b="1" dirty="0" err="1"/>
              <a:t>pycaret</a:t>
            </a:r>
            <a:endParaRPr lang="en-US" sz="4000" b="1" dirty="0"/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rf_reg101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create_model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('rf')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rf_params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{'bootstrap’:[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True,False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max_depth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’:[5,6,7],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max_features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':['log2'],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max_leaf_nodes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':[None],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min_impurity_decrease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’:[0.0, 0.0001],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min_samples_leaf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’:[5],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min_samples_split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':[7],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n_estimators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':[100]            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}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tuned_rf_reg101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tune_model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(rf_reg101, optimize='RMSE',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custom_grid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rf_params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predict_model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(tuned_rf_reg101)</a:t>
            </a:r>
          </a:p>
          <a:p>
            <a:pPr lvl="1"/>
            <a:endParaRPr lang="en-SG" dirty="0">
              <a:solidFill>
                <a:srgbClr val="0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8165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D641-5445-4CDB-BF23-DE481B54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9" name="Picture Placeholder 8" descr="2 boba drinks">
            <a:extLst>
              <a:ext uri="{FF2B5EF4-FFF2-40B4-BE49-F238E27FC236}">
                <a16:creationId xmlns:a16="http://schemas.microsoft.com/office/drawing/2014/main" id="{9597FE60-D33F-4396-96D4-A39211C7BE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758952"/>
            <a:ext cx="1947672" cy="2670048"/>
          </a:xfrm>
        </p:spPr>
      </p:pic>
      <p:pic>
        <p:nvPicPr>
          <p:cNvPr id="13" name="Picture Placeholder 12" descr="Image of a bunch of oranges">
            <a:extLst>
              <a:ext uri="{FF2B5EF4-FFF2-40B4-BE49-F238E27FC236}">
                <a16:creationId xmlns:a16="http://schemas.microsoft.com/office/drawing/2014/main" id="{BAF054B5-6ECC-4B09-AF24-E197E92B666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3424237"/>
            <a:ext cx="1947672" cy="2679192"/>
          </a:xfrm>
        </p:spPr>
      </p:pic>
      <p:pic>
        <p:nvPicPr>
          <p:cNvPr id="11" name="Picture Placeholder 10" descr="Image of lime slice">
            <a:extLst>
              <a:ext uri="{FF2B5EF4-FFF2-40B4-BE49-F238E27FC236}">
                <a16:creationId xmlns:a16="http://schemas.microsoft.com/office/drawing/2014/main" id="{A4AD4D85-8AC5-40A8-A629-874220E829D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624" y="758952"/>
            <a:ext cx="1947672" cy="2670048"/>
          </a:xfrm>
        </p:spPr>
      </p:pic>
      <p:pic>
        <p:nvPicPr>
          <p:cNvPr id="20" name="Picture Placeholder 19" descr="Image of colorful popsicles">
            <a:extLst>
              <a:ext uri="{FF2B5EF4-FFF2-40B4-BE49-F238E27FC236}">
                <a16:creationId xmlns:a16="http://schemas.microsoft.com/office/drawing/2014/main" id="{0AEF3DEC-195E-48C8-88CA-3F27EF80BF6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624" y="3424237"/>
            <a:ext cx="1947672" cy="2679192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06BF1-24A8-4CC3-B36E-FCFA069B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2251" y="2342425"/>
            <a:ext cx="6489509" cy="3128826"/>
          </a:xfrm>
        </p:spPr>
        <p:txBody>
          <a:bodyPr>
            <a:noAutofit/>
          </a:bodyPr>
          <a:lstStyle/>
          <a:p>
            <a:r>
              <a:rPr lang="en-US" dirty="0"/>
              <a:t>The hypothesis that location and other geodata is a strong price predictor is not true.</a:t>
            </a:r>
          </a:p>
          <a:p>
            <a:endParaRPr lang="en-US" dirty="0"/>
          </a:p>
          <a:p>
            <a:r>
              <a:rPr lang="en-US" dirty="0"/>
              <a:t>Use automation to reduce effort.</a:t>
            </a:r>
          </a:p>
          <a:p>
            <a:endParaRPr lang="en-US" dirty="0"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https://python-visualization.github.io/folium/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https://pycaret.org/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96B839E-3F89-48A0-913B-EF8CF3290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7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172-3947-42CE-B33F-43FB799FD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 sz="4400" dirty="0"/>
              <a:t>Agenda</a:t>
            </a:r>
          </a:p>
        </p:txBody>
      </p:sp>
      <p:pic>
        <p:nvPicPr>
          <p:cNvPr id="8" name="Picture Placeholder 7" descr="Image of rasberries">
            <a:extLst>
              <a:ext uri="{FF2B5EF4-FFF2-40B4-BE49-F238E27FC236}">
                <a16:creationId xmlns:a16="http://schemas.microsoft.com/office/drawing/2014/main" id="{4261B567-0AEE-4B25-B882-091D29B2DB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293" y="1517652"/>
            <a:ext cx="1947672" cy="2295144"/>
          </a:xfrm>
        </p:spPr>
      </p:pic>
      <p:pic>
        <p:nvPicPr>
          <p:cNvPr id="10" name="Picture Placeholder 9" descr="Image of sliced kiwis">
            <a:extLst>
              <a:ext uri="{FF2B5EF4-FFF2-40B4-BE49-F238E27FC236}">
                <a16:creationId xmlns:a16="http://schemas.microsoft.com/office/drawing/2014/main" id="{E7D4F42E-FC10-4897-B233-22F58F00B8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15768" y="1517904"/>
            <a:ext cx="1947672" cy="2295144"/>
          </a:xfrm>
        </p:spPr>
      </p:pic>
      <p:pic>
        <p:nvPicPr>
          <p:cNvPr id="12" name="Picture Placeholder 11" descr="Image of yellow smoothie with some fruit in the background">
            <a:extLst>
              <a:ext uri="{FF2B5EF4-FFF2-40B4-BE49-F238E27FC236}">
                <a16:creationId xmlns:a16="http://schemas.microsoft.com/office/drawing/2014/main" id="{E36C0D92-B4CD-4560-A77C-BEAFB12733D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096" y="3800858"/>
            <a:ext cx="3895344" cy="229514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14772-A1EE-4EA8-8C5D-46383706A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572603"/>
            <a:ext cx="5998059" cy="3523399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Result and conclusion</a:t>
            </a:r>
          </a:p>
          <a:p>
            <a:endParaRPr lang="en-US" b="1" dirty="0"/>
          </a:p>
          <a:p>
            <a:r>
              <a:rPr lang="en-US" b="1" dirty="0"/>
              <a:t>Lessons Learned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Geoprocessing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Mapping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ML Automation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B583B8C6-95CF-4DD9-AFF1-3E252935F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0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3DF-5D86-4285-9517-A48D1DB5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08220"/>
            <a:ext cx="9144000" cy="1344168"/>
          </a:xfrm>
        </p:spPr>
        <p:txBody>
          <a:bodyPr/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FFE206-3C2D-488F-B88D-BC4836391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130" y="1578471"/>
            <a:ext cx="8481953" cy="439657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Property market is heating up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Location, location,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Test the hypothesis with regression model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0767E95-036C-4183-91D5-20E785178348}"/>
              </a:ext>
            </a:extLst>
          </p:cNvPr>
          <p:cNvSpPr/>
          <p:nvPr/>
        </p:nvSpPr>
        <p:spPr>
          <a:xfrm flipH="1">
            <a:off x="8677707" y="1442042"/>
            <a:ext cx="2450489" cy="1296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Cooling Measures</a:t>
            </a:r>
          </a:p>
        </p:txBody>
      </p:sp>
    </p:spTree>
    <p:extLst>
      <p:ext uri="{BB962C8B-B14F-4D97-AF65-F5344CB8AC3E}">
        <p14:creationId xmlns:p14="http://schemas.microsoft.com/office/powerpoint/2010/main" val="3446205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3DF-5D86-4285-9517-A48D1DB5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08220"/>
            <a:ext cx="9144000" cy="1344168"/>
          </a:xfrm>
        </p:spPr>
        <p:txBody>
          <a:bodyPr/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FFE206-3C2D-488F-B88D-BC4836391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566" y="1653206"/>
            <a:ext cx="9340253" cy="439657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200" b="1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HDB property information</a:t>
            </a:r>
            <a:br>
              <a:rPr lang="en-US" sz="2800" b="1" dirty="0"/>
            </a:br>
            <a:r>
              <a:rPr lang="en-US" b="1" dirty="0"/>
              <a:t>Contains information for all HDB including under development  (12k)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US" sz="1500" b="1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HDB transacted prices from 1990 to yesterday</a:t>
            </a:r>
            <a:br>
              <a:rPr lang="en-US" sz="2800" b="1" dirty="0"/>
            </a:br>
            <a:r>
              <a:rPr lang="en-US" b="1" dirty="0"/>
              <a:t>Outlier prices are actual transacted prices</a:t>
            </a:r>
            <a:br>
              <a:rPr lang="en-US" b="1" dirty="0"/>
            </a:br>
            <a:r>
              <a:rPr lang="en-US" b="1" dirty="0"/>
              <a:t>Only data from 2017 is used for modelling (112k)</a:t>
            </a:r>
            <a:br>
              <a:rPr lang="en-US" b="1" dirty="0"/>
            </a:br>
            <a:endParaRPr lang="en-US" sz="2800" b="1" dirty="0"/>
          </a:p>
          <a:p>
            <a:r>
              <a:rPr lang="en-US" sz="2800" b="1" dirty="0"/>
              <a:t>Geographical data from onemap.gov.sg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b="1" dirty="0"/>
              <a:t>Query the API using address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b="1" dirty="0"/>
              <a:t>Returned data: Latitude, Longitude, Postcode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b="1" dirty="0"/>
              <a:t>Mapping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48053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94A8CE-A5FA-48C5-B3E8-37B5840B6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063" y="1029659"/>
            <a:ext cx="7212698" cy="264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19B8C02-FC31-476A-83C3-048F73291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927" y="3575509"/>
            <a:ext cx="7018834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636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42D88A1-1FC7-4FDF-88CC-39C949C21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262" y="1315039"/>
            <a:ext cx="10277475" cy="490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3880B0-DFC8-4AF4-B06D-4E935E32DA5A}"/>
              </a:ext>
            </a:extLst>
          </p:cNvPr>
          <p:cNvCxnSpPr/>
          <p:nvPr/>
        </p:nvCxnSpPr>
        <p:spPr>
          <a:xfrm>
            <a:off x="1348033" y="3393649"/>
            <a:ext cx="851711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956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82AD39-A658-4E58-AE72-9FF0DAA85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732" y="1976532"/>
            <a:ext cx="8581141" cy="47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671048" cy="3125787"/>
          </a:xfrm>
        </p:spPr>
        <p:txBody>
          <a:bodyPr>
            <a:normAutofit/>
          </a:bodyPr>
          <a:lstStyle/>
          <a:p>
            <a:r>
              <a:rPr lang="en-US" sz="2000" b="1" dirty="0"/>
              <a:t>Features added: district code, number of MRT stations, primary school, and shopping </a:t>
            </a:r>
            <a:r>
              <a:rPr lang="en-US" sz="2000" b="1" dirty="0" err="1"/>
              <a:t>centres</a:t>
            </a:r>
            <a:r>
              <a:rPr lang="en-US" sz="2000" b="1" dirty="0"/>
              <a:t> within 1km. </a:t>
            </a:r>
          </a:p>
          <a:p>
            <a:r>
              <a:rPr lang="en-US" sz="2000" b="1" dirty="0"/>
              <a:t>Random Forest Regressor model is best with RMSE difference of 4.37%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04468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558" y="1798058"/>
            <a:ext cx="10400884" cy="3125787"/>
          </a:xfrm>
        </p:spPr>
        <p:txBody>
          <a:bodyPr>
            <a:normAutofit fontScale="92500" lnSpcReduction="10000"/>
          </a:bodyPr>
          <a:lstStyle/>
          <a:p>
            <a:r>
              <a:rPr lang="en-US" sz="4000" b="1" dirty="0"/>
              <a:t>In conclusion, the location features do not affect HDB price too much. </a:t>
            </a:r>
          </a:p>
          <a:p>
            <a:endParaRPr lang="en-US" sz="4000" b="1" dirty="0"/>
          </a:p>
          <a:p>
            <a:r>
              <a:rPr lang="en-US" sz="4000" b="1" dirty="0"/>
              <a:t>Size, type, and how many years to the end of lease are more important.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25778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Geoprocessing</a:t>
            </a:r>
          </a:p>
          <a:p>
            <a:r>
              <a:rPr lang="en-US" b="1" dirty="0"/>
              <a:t>The earth is not flat</a:t>
            </a:r>
          </a:p>
          <a:p>
            <a:pPr lvl="1"/>
            <a:r>
              <a:rPr lang="en-US" b="1" dirty="0"/>
              <a:t>	</a:t>
            </a:r>
            <a:r>
              <a:rPr lang="en-SG" b="1" dirty="0"/>
              <a:t>World Geodetic System 1984 (WGS 84) used by onemap.gov.sg</a:t>
            </a:r>
          </a:p>
          <a:p>
            <a:pPr lvl="1"/>
            <a:r>
              <a:rPr lang="en-SG" b="1" dirty="0"/>
              <a:t>         Calculate distance:</a:t>
            </a:r>
          </a:p>
          <a:p>
            <a:pPr lvl="1"/>
            <a:r>
              <a:rPr lang="en-SG" b="1" dirty="0"/>
              <a:t>		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pyproj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Geod</a:t>
            </a:r>
            <a:endParaRPr lang="en-SG" dirty="0">
              <a:solidFill>
                <a:srgbClr val="000000"/>
              </a:solidFill>
              <a:latin typeface="Helvetica Neue"/>
            </a:endParaRP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	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shapely.geometry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Point,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LineString</a:t>
            </a:r>
            <a:endParaRPr lang="en-SG" dirty="0">
              <a:solidFill>
                <a:srgbClr val="000000"/>
              </a:solidFill>
              <a:latin typeface="Helvetica Neue"/>
            </a:endParaRP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	a =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POINT (103.95337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1.34319)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#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Simei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MRT Station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        b = POINT (103.98809, 1.38861) # 1 Changi Village Road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       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geod = Geod(ellps="WGS84")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             distance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geod.geometry_length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LineString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([a, b]))/1000  # km</a:t>
            </a:r>
          </a:p>
          <a:p>
            <a:pPr lvl="1"/>
            <a:r>
              <a:rPr lang="en-SG" b="1" dirty="0"/>
              <a:t>	Singapore is located at latitude</a:t>
            </a:r>
            <a:r>
              <a:rPr lang="pl-PL" b="1" dirty="0"/>
              <a:t> 1.28967</a:t>
            </a:r>
            <a:r>
              <a:rPr lang="en-SG" b="1" dirty="0"/>
              <a:t> and longitude</a:t>
            </a:r>
            <a:r>
              <a:rPr lang="pl-PL" b="1" dirty="0"/>
              <a:t> 103.85007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63403097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6272451-D558-4710-AF52-0EC1BD4C42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076797-8467-41BB-91A7-9AE8328A68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B19C5C-61AD-4793-BB9D-6401AD34A77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Prismatic design</Template>
  <TotalTime>532</TotalTime>
  <Words>595</Words>
  <Application>Microsoft Office PowerPoint</Application>
  <PresentationFormat>Widescreen</PresentationFormat>
  <Paragraphs>109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Aharoni</vt:lpstr>
      <vt:lpstr>Arial</vt:lpstr>
      <vt:lpstr>Avenir Next LT Pro</vt:lpstr>
      <vt:lpstr>Calibri</vt:lpstr>
      <vt:lpstr>Helvetica Neue</vt:lpstr>
      <vt:lpstr>Lato</vt:lpstr>
      <vt:lpstr>Roboto Slab</vt:lpstr>
      <vt:lpstr>Wingdings</vt:lpstr>
      <vt:lpstr>PrismaticVTI</vt:lpstr>
      <vt:lpstr>Predicting HDB Resale Price</vt:lpstr>
      <vt:lpstr>Agenda</vt:lpstr>
      <vt:lpstr>Predicting HDB Resale Price</vt:lpstr>
      <vt:lpstr>Predicting HDB Resale Price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HDB Resale Price</dc:title>
  <dc:creator>Elang Setiawan</dc:creator>
  <cp:lastModifiedBy>Elang Setiawan</cp:lastModifiedBy>
  <cp:revision>8</cp:revision>
  <dcterms:created xsi:type="dcterms:W3CDTF">2021-12-17T21:14:04Z</dcterms:created>
  <dcterms:modified xsi:type="dcterms:W3CDTF">2021-12-18T07:34:12Z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